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4"/>
  </p:notesMasterIdLst>
  <p:sldIdLst>
    <p:sldId id="271" r:id="rId2"/>
    <p:sldId id="261" r:id="rId3"/>
    <p:sldId id="257" r:id="rId4"/>
    <p:sldId id="258" r:id="rId5"/>
    <p:sldId id="265" r:id="rId6"/>
    <p:sldId id="259" r:id="rId7"/>
    <p:sldId id="266" r:id="rId8"/>
    <p:sldId id="267" r:id="rId9"/>
    <p:sldId id="269" r:id="rId10"/>
    <p:sldId id="260" r:id="rId11"/>
    <p:sldId id="270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18"/>
    <a:srgbClr val="FB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2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pt-B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pt-B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pt-BR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D0BC9E1-80EA-4047-8CD6-E2D94AD4A5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05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73814EA-BBB2-4E95-9853-CAD03A695F86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414907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4794DCD-8A2A-4115-BC36-4985431057CF}" type="slidenum">
              <a:rPr lang="en-US"/>
              <a:pPr/>
              <a:t>3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669739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155CBA3-EA90-4C96-8FE0-ACD3B01BE616}" type="slidenum">
              <a:rPr lang="en-US"/>
              <a:pPr/>
              <a:t>4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36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BC9E1-80EA-4047-8CD6-E2D94AD4A51D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19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E6945D-B438-4C93-87CF-3C97D0E6A4D6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067726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BF44D2A-AA17-4CAE-8BD5-565EB594D931}" type="slidenum">
              <a:rPr lang="en-US"/>
              <a:pPr/>
              <a:t>10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098664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01694-C3B2-48FD-8CB4-C8586551B2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E75A8-8E1F-494B-9EB8-54083C8DD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0D488-1FD3-4EEB-B009-C7D9CF942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F7F03E-4D76-4078-8B6A-C2FABEA2E2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77621-69AA-4D29-B130-FEE0D1AF3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8B47A-F129-46AA-8EF2-0806DCA27A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47B0E-EC52-48C7-A5AA-6E50DFABE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45264-0A56-42C8-83D1-C5295F2AB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059D4-1972-48AC-9095-371547E19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69F6F-4F23-4A81-B820-7063D56FA1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71022B-0927-4131-BB82-E31BFF2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C04D5-5552-42D3-A3E5-EF2079E3C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EC6C1D-F1CF-4131-9D0F-C25A9B385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cott.reilly@scranton.edu" TargetMode="External"/><Relationship Id="rId2" Type="http://schemas.openxmlformats.org/officeDocument/2006/relationships/hyperlink" Target="mailto:Anne.butler@scranton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niversityofscrantonfieldoffice.weebly.com/uploads/1/2/0/5/12052264/st_app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.nesinc.com/PageView.aspx?f=GEN_Test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.nesinc.com/PageView.aspx?f=GEN_Test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ts.org/praxis/pa/requirement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niversityofscrantonfieldoffice.weebly.com/clearance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Teaching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/>
              <a:t>Application</a:t>
            </a:r>
            <a:br>
              <a:rPr lang="en-US" dirty="0"/>
            </a:br>
            <a:r>
              <a:rPr lang="en-US" dirty="0"/>
              <a:t>Praxis I scores (or PAPA)</a:t>
            </a:r>
            <a:br>
              <a:rPr lang="en-US" dirty="0"/>
            </a:br>
            <a:r>
              <a:rPr lang="en-US" dirty="0"/>
              <a:t>Praxis II scores (or PECT)</a:t>
            </a:r>
            <a:br>
              <a:rPr lang="en-US" dirty="0"/>
            </a:br>
            <a:r>
              <a:rPr lang="en-US" dirty="0"/>
              <a:t>Official Transcripts</a:t>
            </a:r>
            <a:br>
              <a:rPr lang="en-US" dirty="0"/>
            </a:br>
            <a:r>
              <a:rPr lang="en-US" dirty="0"/>
              <a:t>CAPP Sheets (undergrads only)</a:t>
            </a:r>
            <a:br>
              <a:rPr lang="en-US" dirty="0"/>
            </a:br>
            <a:r>
              <a:rPr lang="en-US" dirty="0"/>
              <a:t>Act 114- FBI Criminal Record Clearance (Fingerprinting)</a:t>
            </a:r>
            <a:br>
              <a:rPr lang="en-US" dirty="0"/>
            </a:br>
            <a:r>
              <a:rPr lang="en-US" dirty="0"/>
              <a:t>Act 34- Pennsylvania Criminal Record Clearance</a:t>
            </a:r>
            <a:br>
              <a:rPr lang="en-US" dirty="0"/>
            </a:br>
            <a:r>
              <a:rPr lang="en-US" dirty="0"/>
              <a:t>Act 151- Pennsylvania Child Abuse History Clearance</a:t>
            </a:r>
            <a:br>
              <a:rPr lang="en-US" dirty="0"/>
            </a:br>
            <a:r>
              <a:rPr lang="en-US" dirty="0"/>
              <a:t>Act 24 of 2011</a:t>
            </a:r>
            <a:br>
              <a:rPr lang="en-US" dirty="0"/>
            </a:br>
            <a:r>
              <a:rPr lang="en-US" dirty="0"/>
              <a:t>TB Test</a:t>
            </a:r>
          </a:p>
        </p:txBody>
      </p:sp>
    </p:spTree>
    <p:extLst>
      <p:ext uri="{BB962C8B-B14F-4D97-AF65-F5344CB8AC3E}">
        <p14:creationId xmlns:p14="http://schemas.microsoft.com/office/powerpoint/2010/main" val="10666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18"/>
                </a:solidFill>
              </a:rPr>
              <a:t>Student Teaching Assignment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Grade levels vary; Preferences considered but are not guaranteed </a:t>
            </a:r>
          </a:p>
          <a:p>
            <a:pPr eaLnBrk="1" hangingPunct="1"/>
            <a:r>
              <a:rPr lang="en-US" sz="2800" dirty="0" smtClean="0"/>
              <a:t>You will be placed in a local school within reasonable driving distance from the University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r>
              <a:rPr lang="en-US" sz="2800" b="1" dirty="0" smtClean="0"/>
              <a:t>All</a:t>
            </a:r>
            <a:r>
              <a:rPr lang="en-US" sz="2800" dirty="0" smtClean="0"/>
              <a:t> placements will be made by the Field Director- students cannot request or make own placements</a:t>
            </a:r>
          </a:p>
          <a:p>
            <a:pPr eaLnBrk="1" hangingPunct="1"/>
            <a:r>
              <a:rPr lang="en-US" sz="2800" dirty="0" smtClean="0"/>
              <a:t>Placements are final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Your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Email indicating TEC decision</a:t>
            </a:r>
          </a:p>
          <a:p>
            <a:r>
              <a:rPr lang="en-US" sz="2800" dirty="0" smtClean="0"/>
              <a:t>Approval + Completed Packet = Assignment Letter</a:t>
            </a:r>
          </a:p>
          <a:p>
            <a:r>
              <a:rPr lang="en-US" sz="2800" dirty="0" smtClean="0"/>
              <a:t>Conditional approval + Completed Packet = Assignment Letter after end-of-semester review</a:t>
            </a:r>
          </a:p>
          <a:p>
            <a:r>
              <a:rPr lang="en-US" sz="2800" dirty="0" smtClean="0"/>
              <a:t>Rejection = No assignment</a:t>
            </a:r>
          </a:p>
          <a:p>
            <a:endParaRPr lang="en-US" dirty="0"/>
          </a:p>
          <a:p>
            <a:r>
              <a:rPr lang="en-US" dirty="0" smtClean="0"/>
              <a:t>Letters available upon confirmation with cooperating teacher (hopefully before end of prior semester)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08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us in MGH 201</a:t>
            </a:r>
          </a:p>
          <a:p>
            <a:pPr lvl="1"/>
            <a:r>
              <a:rPr lang="en-US" dirty="0" smtClean="0"/>
              <a:t>8:30 – 4:30 daily</a:t>
            </a:r>
          </a:p>
          <a:p>
            <a:r>
              <a:rPr lang="en-US" dirty="0" smtClean="0"/>
              <a:t>Email us</a:t>
            </a:r>
          </a:p>
          <a:p>
            <a:pPr lvl="1"/>
            <a:r>
              <a:rPr lang="en-US" dirty="0" smtClean="0">
                <a:hlinkClick r:id="rId2"/>
              </a:rPr>
              <a:t>Anne.butler@scranton.edu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Scott.reilly@scranton.edu</a:t>
            </a:r>
            <a:endParaRPr lang="en-US" dirty="0" smtClean="0"/>
          </a:p>
          <a:p>
            <a:r>
              <a:rPr lang="en-US" dirty="0" smtClean="0"/>
              <a:t>Call us</a:t>
            </a:r>
          </a:p>
          <a:p>
            <a:pPr lvl="1"/>
            <a:r>
              <a:rPr lang="en-US" dirty="0" smtClean="0"/>
              <a:t>Anne Butler ext. 5518</a:t>
            </a:r>
          </a:p>
          <a:p>
            <a:pPr lvl="1"/>
            <a:r>
              <a:rPr lang="en-US" dirty="0" smtClean="0"/>
              <a:t>Scott Reilly ext. 7405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rgbClr val="000018"/>
                </a:solidFill>
              </a:rPr>
              <a:t>Application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66800" y="1143000"/>
            <a:ext cx="7775575" cy="49561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hlinkClick r:id="rId3"/>
              </a:rPr>
              <a:t>Download PDF</a:t>
            </a:r>
            <a:r>
              <a:rPr lang="en-US" sz="2400" dirty="0" smtClean="0"/>
              <a:t> and fill in all relevant blue boxes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Must have: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Advisor’s signature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Make appointment with advising center or graduate mentor	</a:t>
            </a:r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Attach the following: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dirty="0" smtClean="0"/>
              <a:t>Official Transcript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dirty="0" smtClean="0"/>
              <a:t>CAPP Sheet (Undergraduate)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dirty="0" smtClean="0"/>
              <a:t>Copy of all Praxis II / PECT results- all 3-4 pages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2400" dirty="0" smtClean="0"/>
              <a:t>Grad students (including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year students) must have passing Praxis II / PECT results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dirty="0" smtClean="0"/>
              <a:t>Valid copies of </a:t>
            </a:r>
            <a:r>
              <a:rPr lang="en-US" sz="2400" b="1" u="sng" dirty="0" smtClean="0"/>
              <a:t>all</a:t>
            </a:r>
            <a:r>
              <a:rPr lang="en-US" sz="2400" dirty="0" smtClean="0"/>
              <a:t> </a:t>
            </a:r>
            <a:r>
              <a:rPr lang="en-US" sz="2400" dirty="0"/>
              <a:t>3</a:t>
            </a:r>
            <a:r>
              <a:rPr lang="en-US" sz="2400" dirty="0" smtClean="0"/>
              <a:t> Pennsylvania clearances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dirty="0" smtClean="0"/>
              <a:t>TB test results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dirty="0" smtClean="0"/>
              <a:t>Signed ACT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18"/>
                </a:solidFill>
                <a:effectLst/>
              </a:rPr>
              <a:t>Praxis I (transitioning to PAPA)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The Praxis I (PAPA) should have already been taken and passed.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Undergraduates need to pass this for candidacy</a:t>
            </a:r>
          </a:p>
          <a:p>
            <a:pPr>
              <a:defRPr/>
            </a:pPr>
            <a:r>
              <a:rPr lang="en-US" dirty="0" smtClean="0"/>
              <a:t>Graduates should have taken this within their first 7 credits</a:t>
            </a:r>
          </a:p>
          <a:p>
            <a:pPr marL="82296" indent="0">
              <a:buNone/>
              <a:defRPr/>
            </a:pPr>
            <a:r>
              <a:rPr lang="en-US" dirty="0" smtClean="0"/>
              <a:t>For more information, </a:t>
            </a:r>
            <a:r>
              <a:rPr lang="en-US" dirty="0" smtClean="0">
                <a:hlinkClick r:id="rId3"/>
              </a:rPr>
              <a:t>click here</a:t>
            </a:r>
            <a:r>
              <a:rPr lang="en-US" dirty="0" smtClean="0"/>
              <a:t>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>
              <a:buFont typeface="Arial" pitchFamily="34" charset="0"/>
              <a:buChar char="•"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b="1" dirty="0" smtClean="0">
                <a:solidFill>
                  <a:srgbClr val="000018"/>
                </a:solidFill>
              </a:rPr>
              <a:t/>
            </a:r>
            <a:br>
              <a:rPr lang="en-US" b="1" dirty="0" smtClean="0">
                <a:solidFill>
                  <a:srgbClr val="000018"/>
                </a:solidFill>
              </a:rPr>
            </a:br>
            <a:r>
              <a:rPr lang="en-US" b="1" dirty="0" smtClean="0">
                <a:solidFill>
                  <a:srgbClr val="000018"/>
                </a:solidFill>
              </a:rPr>
              <a:t/>
            </a:r>
            <a:br>
              <a:rPr lang="en-US" b="1" dirty="0" smtClean="0">
                <a:solidFill>
                  <a:srgbClr val="000018"/>
                </a:solidFill>
              </a:rPr>
            </a:br>
            <a:r>
              <a:rPr lang="en-US" b="1" dirty="0">
                <a:solidFill>
                  <a:srgbClr val="000018"/>
                </a:solidFill>
              </a:rPr>
              <a:t/>
            </a:r>
            <a:br>
              <a:rPr lang="en-US" b="1" dirty="0">
                <a:solidFill>
                  <a:srgbClr val="000018"/>
                </a:solidFill>
              </a:rPr>
            </a:br>
            <a:r>
              <a:rPr lang="en-US" b="1" dirty="0" smtClean="0">
                <a:solidFill>
                  <a:srgbClr val="000018"/>
                </a:solidFill>
              </a:rPr>
              <a:t/>
            </a:r>
            <a:br>
              <a:rPr lang="en-US" b="1" dirty="0" smtClean="0">
                <a:solidFill>
                  <a:srgbClr val="000018"/>
                </a:solidFill>
              </a:rPr>
            </a:br>
            <a:r>
              <a:rPr lang="en-US" b="1" dirty="0" smtClean="0">
                <a:solidFill>
                  <a:srgbClr val="000018"/>
                </a:solidFill>
              </a:rPr>
              <a:t>P</a:t>
            </a:r>
            <a:r>
              <a:rPr lang="en-US" b="1" dirty="0" smtClean="0">
                <a:solidFill>
                  <a:srgbClr val="000018"/>
                </a:solidFill>
                <a:effectLst/>
              </a:rPr>
              <a:t>raxis II / PECT</a:t>
            </a:r>
            <a:r>
              <a:rPr lang="en-US" b="1" dirty="0" smtClean="0">
                <a:solidFill>
                  <a:srgbClr val="000018"/>
                </a:solidFill>
              </a:rPr>
              <a:t/>
            </a:r>
            <a:br>
              <a:rPr lang="en-US" b="1" dirty="0" smtClean="0">
                <a:solidFill>
                  <a:srgbClr val="000018"/>
                </a:solidFill>
              </a:rPr>
            </a:br>
            <a:r>
              <a:rPr lang="en-US" b="1" dirty="0" smtClean="0">
                <a:solidFill>
                  <a:srgbClr val="000018"/>
                </a:solidFill>
              </a:rPr>
              <a:t/>
            </a:r>
            <a:br>
              <a:rPr lang="en-US" b="1" dirty="0" smtClean="0">
                <a:solidFill>
                  <a:srgbClr val="000018"/>
                </a:solidFill>
              </a:rPr>
            </a:br>
            <a:r>
              <a:rPr lang="en-US" sz="3600" dirty="0" smtClean="0">
                <a:solidFill>
                  <a:srgbClr val="000018"/>
                </a:solidFill>
                <a:effectLst/>
              </a:rPr>
              <a:t>These tests vary depending upon your area of certification.  Please visit the following two sites for more information:</a:t>
            </a:r>
            <a:r>
              <a:rPr lang="en-US" sz="3200" dirty="0">
                <a:solidFill>
                  <a:srgbClr val="000018"/>
                </a:solidFill>
                <a:effectLst/>
              </a:rPr>
              <a:t/>
            </a:r>
            <a:br>
              <a:rPr lang="en-US" sz="3200" dirty="0">
                <a:solidFill>
                  <a:srgbClr val="000018"/>
                </a:solidFill>
                <a:effectLst/>
              </a:rPr>
            </a:br>
            <a:r>
              <a:rPr lang="en-US" sz="2200" dirty="0">
                <a:solidFill>
                  <a:srgbClr val="000018"/>
                </a:solidFill>
                <a:effectLst/>
                <a:hlinkClick r:id="rId3"/>
              </a:rPr>
              <a:t>http://</a:t>
            </a:r>
            <a:r>
              <a:rPr lang="en-US" sz="2200" dirty="0" smtClean="0">
                <a:solidFill>
                  <a:srgbClr val="000018"/>
                </a:solidFill>
                <a:effectLst/>
                <a:hlinkClick r:id="rId3"/>
              </a:rPr>
              <a:t>www.pa.nesinc.com/PageView.aspx?f=GEN_Tests.html</a:t>
            </a:r>
            <a:r>
              <a:rPr lang="en-US" sz="2200" dirty="0">
                <a:solidFill>
                  <a:srgbClr val="000018"/>
                </a:solidFill>
                <a:effectLst/>
              </a:rPr>
              <a:t/>
            </a:r>
            <a:br>
              <a:rPr lang="en-US" sz="2200" dirty="0">
                <a:solidFill>
                  <a:srgbClr val="000018"/>
                </a:solidFill>
                <a:effectLst/>
              </a:rPr>
            </a:br>
            <a:r>
              <a:rPr lang="en-US" sz="2200" dirty="0">
                <a:solidFill>
                  <a:srgbClr val="000018"/>
                </a:solidFill>
                <a:effectLst/>
                <a:hlinkClick r:id="rId4"/>
              </a:rPr>
              <a:t>http://</a:t>
            </a:r>
            <a:r>
              <a:rPr lang="en-US" sz="2200" dirty="0" smtClean="0">
                <a:solidFill>
                  <a:srgbClr val="000018"/>
                </a:solidFill>
                <a:effectLst/>
                <a:hlinkClick r:id="rId4"/>
              </a:rPr>
              <a:t>www.ets.org/praxis/pa/requirements</a:t>
            </a:r>
            <a:r>
              <a:rPr lang="en-US" sz="2200" dirty="0" smtClean="0">
                <a:solidFill>
                  <a:srgbClr val="000018"/>
                </a:solidFill>
                <a:effectLst/>
              </a:rPr>
              <a:t/>
            </a:r>
            <a:br>
              <a:rPr lang="en-US" sz="2200" dirty="0" smtClean="0">
                <a:solidFill>
                  <a:srgbClr val="000018"/>
                </a:solidFill>
                <a:effectLst/>
              </a:rPr>
            </a:br>
            <a:r>
              <a:rPr lang="en-US" sz="3200" dirty="0">
                <a:solidFill>
                  <a:srgbClr val="000018"/>
                </a:solidFill>
                <a:effectLst/>
              </a:rPr>
              <a:t/>
            </a:r>
            <a:br>
              <a:rPr lang="en-US" sz="3200" dirty="0">
                <a:solidFill>
                  <a:srgbClr val="000018"/>
                </a:solidFill>
                <a:effectLst/>
              </a:rPr>
            </a:br>
            <a:r>
              <a:rPr lang="en-US" sz="3100" dirty="0" smtClean="0">
                <a:solidFill>
                  <a:schemeClr val="tx1"/>
                </a:solidFill>
                <a:effectLst/>
              </a:rPr>
              <a:t>Every </a:t>
            </a:r>
            <a:r>
              <a:rPr lang="en-US" sz="3100" b="1" i="1" dirty="0" smtClean="0">
                <a:solidFill>
                  <a:schemeClr val="tx1"/>
                </a:solidFill>
                <a:effectLst/>
              </a:rPr>
              <a:t>undergraduate</a:t>
            </a:r>
            <a:r>
              <a:rPr lang="en-US" sz="3100" dirty="0" smtClean="0">
                <a:solidFill>
                  <a:schemeClr val="tx1"/>
                </a:solidFill>
                <a:effectLst/>
              </a:rPr>
              <a:t> student teacher must </a:t>
            </a:r>
            <a:r>
              <a:rPr lang="en-US" sz="3100" b="1" u="sng" dirty="0" smtClean="0">
                <a:solidFill>
                  <a:schemeClr val="tx1"/>
                </a:solidFill>
                <a:effectLst/>
              </a:rPr>
              <a:t>take</a:t>
            </a:r>
            <a:r>
              <a:rPr lang="en-US" sz="31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effectLst/>
              </a:rPr>
              <a:t>the appropriate tests before student teaching.</a:t>
            </a:r>
            <a:br>
              <a:rPr lang="en-US" sz="3100" dirty="0" smtClean="0">
                <a:solidFill>
                  <a:schemeClr val="tx1"/>
                </a:solidFill>
                <a:effectLst/>
              </a:rPr>
            </a:br>
            <a:r>
              <a:rPr lang="en-US" sz="3100" dirty="0">
                <a:solidFill>
                  <a:schemeClr val="tx1"/>
                </a:solidFill>
                <a:effectLst/>
              </a:rPr>
              <a:t/>
            </a:r>
            <a:br>
              <a:rPr lang="en-US" sz="3100" dirty="0">
                <a:solidFill>
                  <a:schemeClr val="tx1"/>
                </a:solidFill>
                <a:effectLst/>
              </a:rPr>
            </a:br>
            <a:r>
              <a:rPr lang="en-US" sz="3100" dirty="0" smtClean="0">
                <a:solidFill>
                  <a:schemeClr val="tx1"/>
                </a:solidFill>
                <a:effectLst/>
              </a:rPr>
              <a:t>Every </a:t>
            </a:r>
            <a:r>
              <a:rPr lang="en-US" sz="3100" b="1" i="1" dirty="0" smtClean="0">
                <a:solidFill>
                  <a:schemeClr val="tx1"/>
                </a:solidFill>
                <a:effectLst/>
              </a:rPr>
              <a:t>graduate</a:t>
            </a:r>
            <a:r>
              <a:rPr lang="en-US" sz="3100" dirty="0" smtClean="0">
                <a:solidFill>
                  <a:schemeClr val="tx1"/>
                </a:solidFill>
                <a:effectLst/>
              </a:rPr>
              <a:t> student teacher must </a:t>
            </a:r>
            <a:r>
              <a:rPr lang="en-US" sz="3100" b="1" u="sng" dirty="0" smtClean="0">
                <a:solidFill>
                  <a:schemeClr val="tx1"/>
                </a:solidFill>
                <a:effectLst/>
              </a:rPr>
              <a:t>pass</a:t>
            </a:r>
            <a:r>
              <a:rPr lang="en-US" sz="31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effectLst/>
              </a:rPr>
              <a:t>the appropriate tests before student teaching.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endParaRPr lang="en-US" sz="4000" dirty="0" smtClean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745413" cy="13255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600" dirty="0" smtClean="0">
                <a:solidFill>
                  <a:srgbClr val="000018"/>
                </a:solidFill>
              </a:rPr>
              <a:t/>
            </a:r>
            <a:br>
              <a:rPr lang="en-US" sz="6600" dirty="0" smtClean="0">
                <a:solidFill>
                  <a:srgbClr val="000018"/>
                </a:solidFill>
              </a:rPr>
            </a:br>
            <a:r>
              <a:rPr lang="en-US" sz="6600" dirty="0">
                <a:solidFill>
                  <a:srgbClr val="000018"/>
                </a:solidFill>
              </a:rPr>
              <a:t/>
            </a:r>
            <a:br>
              <a:rPr lang="en-US" sz="6600" dirty="0">
                <a:solidFill>
                  <a:srgbClr val="000018"/>
                </a:solidFill>
              </a:rPr>
            </a:br>
            <a:r>
              <a:rPr lang="en-US" sz="6600" dirty="0" smtClean="0">
                <a:solidFill>
                  <a:srgbClr val="000018"/>
                </a:solidFill>
              </a:rPr>
              <a:t/>
            </a:r>
            <a:br>
              <a:rPr lang="en-US" sz="6600" dirty="0" smtClean="0">
                <a:solidFill>
                  <a:srgbClr val="000018"/>
                </a:solidFill>
              </a:rPr>
            </a:br>
            <a:r>
              <a:rPr lang="en-US" sz="4000" dirty="0" smtClean="0">
                <a:solidFill>
                  <a:srgbClr val="000018"/>
                </a:solidFill>
                <a:effectLst/>
              </a:rPr>
              <a:t>Important Reminders About </a:t>
            </a:r>
            <a:br>
              <a:rPr lang="en-US" sz="4000" dirty="0" smtClean="0">
                <a:solidFill>
                  <a:srgbClr val="000018"/>
                </a:solidFill>
                <a:effectLst/>
              </a:rPr>
            </a:br>
            <a:r>
              <a:rPr lang="en-US" sz="4000" dirty="0" smtClean="0">
                <a:solidFill>
                  <a:srgbClr val="000018"/>
                </a:solidFill>
                <a:effectLst/>
              </a:rPr>
              <a:t>Tests and Scores</a:t>
            </a:r>
            <a:r>
              <a:rPr lang="en-US" sz="6600" dirty="0">
                <a:solidFill>
                  <a:srgbClr val="000018"/>
                </a:solidFill>
              </a:rPr>
              <a:t/>
            </a:r>
            <a:br>
              <a:rPr lang="en-US" sz="6600" dirty="0">
                <a:solidFill>
                  <a:srgbClr val="000018"/>
                </a:solidFill>
              </a:rPr>
            </a:br>
            <a:r>
              <a:rPr lang="en-US" sz="6600" dirty="0" smtClean="0">
                <a:solidFill>
                  <a:srgbClr val="000018"/>
                </a:solidFill>
              </a:rPr>
              <a:t/>
            </a:r>
            <a:br>
              <a:rPr lang="en-US" sz="6600" dirty="0" smtClean="0">
                <a:solidFill>
                  <a:srgbClr val="000018"/>
                </a:solidFill>
              </a:rPr>
            </a:br>
            <a:r>
              <a:rPr lang="en-US" sz="3600" dirty="0" smtClean="0">
                <a:solidFill>
                  <a:srgbClr val="000018"/>
                </a:solidFill>
                <a:effectLst/>
              </a:rPr>
              <a:t>Always be sure to save both </a:t>
            </a:r>
            <a:r>
              <a:rPr lang="en-US" sz="3600" b="1" i="1" dirty="0" smtClean="0">
                <a:solidFill>
                  <a:srgbClr val="000018"/>
                </a:solidFill>
                <a:effectLst/>
              </a:rPr>
              <a:t>hard copies </a:t>
            </a:r>
            <a:r>
              <a:rPr lang="en-US" sz="3600" dirty="0" smtClean="0">
                <a:solidFill>
                  <a:srgbClr val="000018"/>
                </a:solidFill>
                <a:effectLst/>
              </a:rPr>
              <a:t>and </a:t>
            </a:r>
            <a:r>
              <a:rPr lang="en-US" sz="3600" b="1" i="1" dirty="0" smtClean="0">
                <a:solidFill>
                  <a:srgbClr val="000018"/>
                </a:solidFill>
                <a:effectLst/>
              </a:rPr>
              <a:t>electronic copies </a:t>
            </a:r>
            <a:r>
              <a:rPr lang="en-US" sz="3600" dirty="0" smtClean="0">
                <a:solidFill>
                  <a:srgbClr val="000018"/>
                </a:solidFill>
                <a:effectLst/>
              </a:rPr>
              <a:t>of all test results, as many of them are only available for a short amount of time. </a:t>
            </a:r>
            <a:br>
              <a:rPr lang="en-US" sz="3600" dirty="0" smtClean="0">
                <a:solidFill>
                  <a:srgbClr val="000018"/>
                </a:solidFill>
                <a:effectLst/>
              </a:rPr>
            </a:br>
            <a:r>
              <a:rPr lang="en-US" sz="3600" dirty="0">
                <a:solidFill>
                  <a:srgbClr val="000018"/>
                </a:solidFill>
                <a:effectLst/>
              </a:rPr>
              <a:t/>
            </a:r>
            <a:br>
              <a:rPr lang="en-US" sz="3600" dirty="0">
                <a:solidFill>
                  <a:srgbClr val="000018"/>
                </a:solidFill>
                <a:effectLst/>
              </a:rPr>
            </a:br>
            <a:r>
              <a:rPr lang="en-US" sz="3600" dirty="0" smtClean="0">
                <a:solidFill>
                  <a:srgbClr val="000018"/>
                </a:solidFill>
                <a:effectLst/>
              </a:rPr>
              <a:t>Test scores can sometimes take up to </a:t>
            </a:r>
            <a:r>
              <a:rPr lang="en-US" sz="3600" b="1" u="sng" dirty="0" smtClean="0">
                <a:solidFill>
                  <a:srgbClr val="000018"/>
                </a:solidFill>
                <a:effectLst/>
              </a:rPr>
              <a:t>one month</a:t>
            </a:r>
            <a:r>
              <a:rPr lang="en-US" sz="3600" dirty="0" smtClean="0">
                <a:solidFill>
                  <a:srgbClr val="000018"/>
                </a:solidFill>
                <a:effectLst/>
              </a:rPr>
              <a:t> to receive, so plan accordingly in regards to the deadlines.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0600" y="304800"/>
            <a:ext cx="749808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rgbClr val="000018"/>
                </a:solidFill>
              </a:rPr>
              <a:t>Clearances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62000" y="1524000"/>
            <a:ext cx="8382000" cy="4422775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dirty="0"/>
              <a:t>M</a:t>
            </a:r>
            <a:r>
              <a:rPr lang="en-US" dirty="0" smtClean="0"/>
              <a:t>ust be valid for </a:t>
            </a:r>
            <a:r>
              <a:rPr lang="en-US" b="1" u="sng" dirty="0" smtClean="0"/>
              <a:t>entire</a:t>
            </a:r>
            <a:r>
              <a:rPr lang="en-US" dirty="0" smtClean="0"/>
              <a:t> </a:t>
            </a:r>
            <a:r>
              <a:rPr lang="en-US" b="1" u="sng" dirty="0" smtClean="0"/>
              <a:t>semester</a:t>
            </a:r>
            <a:r>
              <a:rPr lang="en-US" dirty="0" smtClean="0"/>
              <a:t> of your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/>
              <a:t>student teaching experience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ACT 114- FBI CRIMINAL RECORD CLEARANCE (FINGERPRINTING</a:t>
            </a:r>
            <a:r>
              <a:rPr lang="en-US" sz="20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ACT </a:t>
            </a:r>
            <a:r>
              <a:rPr lang="en-US" sz="2000" dirty="0"/>
              <a:t>34- PENNSYLVANIA CRIMINAL RECORD BACKGROUND </a:t>
            </a:r>
            <a:r>
              <a:rPr lang="en-US" sz="2000" dirty="0" smtClean="0"/>
              <a:t>CHECK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ACT </a:t>
            </a:r>
            <a:r>
              <a:rPr lang="en-US" sz="2000" dirty="0"/>
              <a:t>151- PENNSYLVANIA CHILD ABUSE HISTORY </a:t>
            </a:r>
            <a:r>
              <a:rPr lang="en-US" sz="2000" dirty="0" smtClean="0"/>
              <a:t>CLEARANCE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ACT 24 </a:t>
            </a:r>
            <a:r>
              <a:rPr lang="en-US" sz="2000" dirty="0"/>
              <a:t>of </a:t>
            </a:r>
            <a:r>
              <a:rPr lang="en-US" sz="2000" dirty="0" smtClean="0"/>
              <a:t>2011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TB Test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endParaRPr lang="en-US" sz="4000" dirty="0" smtClean="0"/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2800" dirty="0" smtClean="0"/>
              <a:t>For more information about clearances, </a:t>
            </a:r>
            <a:r>
              <a:rPr lang="en-US" sz="2800" dirty="0" smtClean="0">
                <a:hlinkClick r:id="rId3"/>
              </a:rPr>
              <a:t>click here</a:t>
            </a:r>
            <a:r>
              <a:rPr lang="en-US" sz="2800" dirty="0" smtClean="0"/>
              <a:t>.</a:t>
            </a:r>
            <a:endParaRPr lang="en-US" sz="2800" dirty="0"/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endParaRPr lang="en-US" sz="4000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sz="4000" dirty="0"/>
          </a:p>
          <a:p>
            <a:pPr eaLnBrk="1" hangingPunct="1">
              <a:buFont typeface="Wingdings" pitchFamily="2" charset="2"/>
              <a:buNone/>
            </a:pPr>
            <a:endParaRPr lang="en-US" sz="4000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3495"/>
            <a:ext cx="7498080" cy="1143000"/>
          </a:xfrm>
        </p:spPr>
        <p:txBody>
          <a:bodyPr/>
          <a:lstStyle/>
          <a:p>
            <a:pPr algn="ctr"/>
            <a:r>
              <a:rPr lang="en-US" dirty="0" smtClean="0">
                <a:effectLst/>
              </a:rPr>
              <a:t>Deadlines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6680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sz="2800" u="sng" dirty="0" smtClean="0"/>
          </a:p>
          <a:p>
            <a:pPr marL="82296" indent="0">
              <a:buNone/>
            </a:pPr>
            <a:r>
              <a:rPr lang="en-US" sz="2800" u="sng" dirty="0" smtClean="0"/>
              <a:t>Fall semester</a:t>
            </a:r>
          </a:p>
          <a:p>
            <a:r>
              <a:rPr lang="en-US" sz="2400" dirty="0" smtClean="0"/>
              <a:t>Applications, official transcripts, and CAPP sheets (undergrads only) due by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 1</a:t>
            </a:r>
            <a:r>
              <a:rPr lang="en-US" sz="2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of the prior Spring semester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est results, clearances due by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1</a:t>
            </a:r>
            <a:r>
              <a:rPr lang="en-US" sz="2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</a:p>
          <a:p>
            <a:endParaRPr lang="en-US" sz="2400" baseline="30000" dirty="0"/>
          </a:p>
          <a:p>
            <a:pPr marL="82296" indent="0">
              <a:buNone/>
            </a:pPr>
            <a:r>
              <a:rPr lang="en-US" sz="2800" u="sng" dirty="0" smtClean="0"/>
              <a:t>Spring semester</a:t>
            </a:r>
          </a:p>
          <a:p>
            <a:r>
              <a:rPr lang="en-US" sz="2400" dirty="0" smtClean="0"/>
              <a:t>Applications, official transcripts, and CAPP sheets (undergrads only) due by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1</a:t>
            </a:r>
            <a:r>
              <a:rPr lang="en-US" sz="2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of the prior Fall semester.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est results, clearances due by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1</a:t>
            </a:r>
            <a:r>
              <a:rPr lang="en-US" sz="2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839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4126992" cy="4663440"/>
          </a:xfrm>
        </p:spPr>
        <p:txBody>
          <a:bodyPr>
            <a:normAutofit/>
          </a:bodyPr>
          <a:lstStyle/>
          <a:p>
            <a:r>
              <a:rPr lang="en-US" dirty="0" smtClean="0"/>
              <a:t>Completed packet should be delivered to Field Office – MGH 201</a:t>
            </a:r>
          </a:p>
          <a:p>
            <a:r>
              <a:rPr lang="en-US" dirty="0" smtClean="0"/>
              <a:t>Paper clips, NO staples</a:t>
            </a:r>
          </a:p>
          <a:p>
            <a:r>
              <a:rPr lang="en-US" dirty="0" smtClean="0"/>
              <a:t>Hand deliver, DON’T leave it on an empty desk!</a:t>
            </a:r>
          </a:p>
          <a:p>
            <a:r>
              <a:rPr lang="en-US" dirty="0" smtClean="0"/>
              <a:t>Field Office Open 8:30AM – 4:30PM daily</a:t>
            </a:r>
            <a:endParaRPr lang="en-US" dirty="0"/>
          </a:p>
        </p:txBody>
      </p:sp>
      <p:pic>
        <p:nvPicPr>
          <p:cNvPr id="1026" name="Picture 2" descr="C:\Users\butlera2\AppData\Local\Microsoft\Windows\Temporary Internet Files\Content.IE5\AWVJGIKR\MC900250654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784" y="2057400"/>
            <a:ext cx="2027366" cy="302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71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 (Teacher Education Committee) meets to review applications</a:t>
            </a:r>
          </a:p>
          <a:p>
            <a:r>
              <a:rPr lang="en-US" dirty="0" smtClean="0"/>
              <a:t>Consists of faculty from across content areas</a:t>
            </a:r>
          </a:p>
          <a:p>
            <a:r>
              <a:rPr lang="en-US" dirty="0" smtClean="0"/>
              <a:t>Approval / Conditional Approval / Rejection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42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364</TotalTime>
  <Words>371</Words>
  <Application>Microsoft Office PowerPoint</Application>
  <PresentationFormat>On-screen Show (4:3)</PresentationFormat>
  <Paragraphs>83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Student Teaching Requirements</vt:lpstr>
      <vt:lpstr>Application</vt:lpstr>
      <vt:lpstr>Praxis I (transitioning to PAPA)</vt:lpstr>
      <vt:lpstr>          Praxis II / PECT  These tests vary depending upon your area of certification.  Please visit the following two sites for more information: http://www.pa.nesinc.com/PageView.aspx?f=GEN_Tests.html http://www.ets.org/praxis/pa/requirements  Every undergraduate student teacher must take the appropriate tests before student teaching.  Every graduate student teacher must pass the appropriate tests before student teaching.  </vt:lpstr>
      <vt:lpstr>   Important Reminders About  Tests and Scores  Always be sure to save both hard copies and electronic copies of all test results, as many of them are only available for a short amount of time.   Test scores can sometimes take up to one month to receive, so plan accordingly in regards to the deadlines.</vt:lpstr>
      <vt:lpstr>Clearances</vt:lpstr>
      <vt:lpstr>Deadlines</vt:lpstr>
      <vt:lpstr>Submission</vt:lpstr>
      <vt:lpstr>What’s Next?</vt:lpstr>
      <vt:lpstr>Student Teaching Assignment</vt:lpstr>
      <vt:lpstr>Receiving Your Assignment</vt:lpstr>
      <vt:lpstr>Questions?</vt:lpstr>
    </vt:vector>
  </TitlesOfParts>
  <Company>University of Scranton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Teaching Requirements</dc:title>
  <dc:creator>Lisa LoBasso</dc:creator>
  <cp:lastModifiedBy>Registered User</cp:lastModifiedBy>
  <cp:revision>54</cp:revision>
  <dcterms:created xsi:type="dcterms:W3CDTF">2007-09-05T19:59:30Z</dcterms:created>
  <dcterms:modified xsi:type="dcterms:W3CDTF">2013-02-07T16:35:38Z</dcterms:modified>
</cp:coreProperties>
</file>